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4267200"/>
            <a:ext cx="104648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1573807" y="1421425"/>
            <a:ext cx="9855201" cy="514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680200"/>
            <a:ext cx="10464800" cy="1270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78359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89300"/>
            <a:ext cx="10464800" cy="3175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75450" y="1408083"/>
            <a:ext cx="4673600" cy="6972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65200" y="1397000"/>
            <a:ext cx="5600700" cy="4038600"/>
          </a:xfrm>
          <a:prstGeom prst="rect">
            <a:avLst/>
          </a:prstGeom>
        </p:spPr>
        <p:txBody>
          <a:bodyPr anchor="b"/>
          <a:lstStyle>
            <a:lvl1pPr algn="ctr">
              <a:defRPr sz="6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65200" y="5448300"/>
            <a:ext cx="5600700" cy="293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1270000" y="2819400"/>
            <a:ext cx="10464800" cy="5842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31000" y="2857500"/>
            <a:ext cx="5003800" cy="5588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270000" y="2819400"/>
            <a:ext cx="5016500" cy="5651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2800"/>
              </a:spcBef>
              <a:buBlip>
                <a:blip r:embed="rId2"/>
              </a:buBlip>
              <a:defRPr sz="3000"/>
            </a:lvl1pPr>
            <a:lvl2pPr marL="736600" indent="-368300">
              <a:spcBef>
                <a:spcPts val="2800"/>
              </a:spcBef>
              <a:buBlip>
                <a:blip r:embed="rId2"/>
              </a:buBlip>
              <a:defRPr sz="3000"/>
            </a:lvl2pPr>
            <a:lvl3pPr marL="1104900" indent="-368300">
              <a:spcBef>
                <a:spcPts val="2800"/>
              </a:spcBef>
              <a:buBlip>
                <a:blip r:embed="rId2"/>
              </a:buBlip>
              <a:defRPr sz="3000"/>
            </a:lvl3pPr>
            <a:lvl4pPr marL="1473200" indent="-368300">
              <a:spcBef>
                <a:spcPts val="2800"/>
              </a:spcBef>
              <a:buBlip>
                <a:blip r:embed="rId2"/>
              </a:buBlip>
              <a:defRPr sz="3000"/>
            </a:lvl4pPr>
            <a:lvl5pPr marL="1841500" indent="-3683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396540" y="812918"/>
            <a:ext cx="4660901" cy="298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7396540" y="4038718"/>
            <a:ext cx="4660901" cy="4864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25500"/>
            <a:ext cx="6197600" cy="808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270000" y="1168400"/>
            <a:ext cx="10464800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270000" y="635000"/>
            <a:ext cx="10464800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7299" y="9296400"/>
            <a:ext cx="323479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9398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4097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18796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23495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28194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32893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37592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4229100" marR="0" indent="-4699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3800" u="none">
          <a:ln>
            <a:noFill/>
          </a:ln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14500"/>
              </a:lnSpc>
              <a:spcBef>
                <a:spcPts val="1200"/>
              </a:spcBef>
              <a:defRPr sz="56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>
                <a:solidFill>
                  <a:srgbClr val="00000D"/>
                </a:solidFill>
              </a:rPr>
              <a:t>Clustering</a:t>
            </a:r>
            <a:r>
              <a:t>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6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Initialization for t</a:t>
            </a:r>
            <a:r>
              <a:rPr sz="2800"/>
              <a:t>he Lloyd’s method</a:t>
            </a:r>
            <a:endParaRPr sz="2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1484988"/>
            <a:ext cx="9817545" cy="5996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lvl="8" indent="731520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Lloyd’s method: Random Initialization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1597664"/>
            <a:ext cx="3659198" cy="2256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1826" y="1597664"/>
            <a:ext cx="3573205" cy="2256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9996" y="4041893"/>
            <a:ext cx="3573205" cy="218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36377" y="4041893"/>
            <a:ext cx="3565056" cy="218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2400" y="6418680"/>
            <a:ext cx="3608398" cy="21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60023" y="6418680"/>
            <a:ext cx="3517764" cy="21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lvl="8" indent="731520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Lloyd’s method: Random Initialization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1819181"/>
            <a:ext cx="8828011" cy="6115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lvl="8" indent="731520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Lloyd’s method: Random Initialization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1685570"/>
            <a:ext cx="9012926" cy="6632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Furthest point heuristic does well on previous example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0" y="5432166"/>
            <a:ext cx="4108802" cy="238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6792" y="1728066"/>
            <a:ext cx="7197016" cy="3401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Furthest point initialization heuristic sensitive to outliers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1650695"/>
            <a:ext cx="8940800" cy="6274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K-means++ Initialization: D2 sampling [AV07]</a:t>
            </a:r>
          </a:p>
        </p:txBody>
      </p:sp>
      <p:sp>
        <p:nvSpPr>
          <p:cNvPr id="188" name="Shape 188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1624974"/>
            <a:ext cx="10179323" cy="6412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          K-means ++ Fix</a:t>
            </a:r>
          </a:p>
        </p:txBody>
      </p:sp>
      <p:sp>
        <p:nvSpPr>
          <p:cNvPr id="192" name="Shape 192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300" y="1511696"/>
            <a:ext cx="10173876" cy="673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K-means++/ Lloyd’s Running Time</a:t>
            </a:r>
          </a:p>
        </p:txBody>
      </p:sp>
      <p:sp>
        <p:nvSpPr>
          <p:cNvPr id="196" name="Shape 196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1528279"/>
            <a:ext cx="10612416" cy="6697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What value of k???</a:t>
            </a:r>
          </a:p>
        </p:txBody>
      </p:sp>
      <p:sp>
        <p:nvSpPr>
          <p:cNvPr id="200" name="Shape 200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3319" y="1579213"/>
            <a:ext cx="9517007" cy="420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xfrm>
            <a:off x="1270000" y="-558800"/>
            <a:ext cx="10464800" cy="34671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5200"/>
              </a:lnSpc>
              <a:spcBef>
                <a:spcPts val="1200"/>
              </a:spcBef>
              <a:defRPr sz="590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          Paradigms in ML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2425700" y="2978150"/>
            <a:ext cx="9696599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600"/>
              </a:lnSpc>
              <a:spcBef>
                <a:spcPts val="1200"/>
              </a:spcBef>
              <a:defRPr sz="3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>
                <a:solidFill>
                  <a:srgbClr val="FF2500"/>
                </a:solidFill>
              </a:rPr>
              <a:t>•</a:t>
            </a:r>
            <a:r>
              <a:rPr b="1"/>
              <a:t>Supervised Learning</a:t>
            </a:r>
            <a:r>
              <a:t>: classification, regression, etc.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9600"/>
              </a:lnSpc>
              <a:spcBef>
                <a:spcPts val="1200"/>
              </a:spcBef>
              <a:defRPr sz="3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>
                <a:solidFill>
                  <a:srgbClr val="FF2500"/>
                </a:solidFill>
              </a:rPr>
              <a:t>•</a:t>
            </a:r>
            <a:r>
              <a:rPr b="1"/>
              <a:t>Unsupervised Learning</a:t>
            </a:r>
            <a:r>
              <a:t>: clustering, dimensionality </a:t>
            </a:r>
          </a:p>
          <a:p>
            <a:pPr algn="l" defTabSz="457200">
              <a:lnSpc>
                <a:spcPts val="9600"/>
              </a:lnSpc>
              <a:spcBef>
                <a:spcPts val="1200"/>
              </a:spcBef>
              <a:defRPr sz="3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reduction, etc.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9600"/>
              </a:lnSpc>
              <a:spcBef>
                <a:spcPts val="1200"/>
              </a:spcBef>
              <a:defRPr b="1" sz="3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b="0">
                <a:solidFill>
                  <a:srgbClr val="FF2500"/>
                </a:solidFill>
              </a:rPr>
              <a:t>• </a:t>
            </a:r>
            <a:r>
              <a:t>Reinforcement Learning </a:t>
            </a:r>
            <a:endParaRPr b="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1821261"/>
            <a:ext cx="10354680" cy="4380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Hierarchical Clustering</a:t>
            </a:r>
          </a:p>
        </p:txBody>
      </p:sp>
      <p:sp>
        <p:nvSpPr>
          <p:cNvPr id="207" name="Shape 207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100" y="1659411"/>
            <a:ext cx="10032920" cy="5836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Hierarchical Clustering</a:t>
            </a:r>
          </a:p>
        </p:txBody>
      </p:sp>
      <p:sp>
        <p:nvSpPr>
          <p:cNvPr id="211" name="Shape 211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1481937"/>
            <a:ext cx="9983620" cy="627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Bottom-Up (agglomerative)</a:t>
            </a:r>
          </a:p>
        </p:txBody>
      </p:sp>
      <p:sp>
        <p:nvSpPr>
          <p:cNvPr id="215" name="Shape 215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1578552"/>
            <a:ext cx="9976005" cy="5167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           Single Linkage</a:t>
            </a:r>
          </a:p>
        </p:txBody>
      </p:sp>
      <p:sp>
        <p:nvSpPr>
          <p:cNvPr id="219" name="Shape 219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5251" y="1815647"/>
            <a:ext cx="8494298" cy="6122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           Complete Linkage</a:t>
            </a:r>
          </a:p>
        </p:txBody>
      </p:sp>
      <p:sp>
        <p:nvSpPr>
          <p:cNvPr id="223" name="Shape 223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879" y="1578409"/>
            <a:ext cx="9245042" cy="6016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Running time for Single and Complete Linkage</a:t>
            </a:r>
          </a:p>
        </p:txBody>
      </p:sp>
      <p:sp>
        <p:nvSpPr>
          <p:cNvPr id="227" name="Shape 227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1595428"/>
            <a:ext cx="10724593" cy="5380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What You Should Know</a:t>
            </a:r>
          </a:p>
        </p:txBody>
      </p:sp>
      <p:sp>
        <p:nvSpPr>
          <p:cNvPr id="231" name="Shape 231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630115"/>
            <a:ext cx="9225318" cy="468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xfrm>
            <a:off x="1270000" y="-558800"/>
            <a:ext cx="10464800" cy="34671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5200"/>
              </a:lnSpc>
              <a:spcBef>
                <a:spcPts val="1200"/>
              </a:spcBef>
              <a:defRPr sz="590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          Paradigms in ML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0" y="-22860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16" y="2891885"/>
            <a:ext cx="8913526" cy="5549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ctrTitle"/>
          </p:nvPr>
        </p:nvSpPr>
        <p:spPr>
          <a:xfrm>
            <a:off x="736600" y="-1346200"/>
            <a:ext cx="10464800" cy="3467100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ts val="15200"/>
              </a:lnSpc>
              <a:spcBef>
                <a:spcPts val="1200"/>
              </a:spcBef>
              <a:defRPr sz="590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   Clustering, Informal Goals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825500" y="2355850"/>
            <a:ext cx="11513257" cy="483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b="1"/>
              <a:t>Goal</a:t>
            </a:r>
            <a:r>
              <a:t>: Automatically partition </a:t>
            </a:r>
            <a:r>
              <a:rPr>
                <a:solidFill>
                  <a:srgbClr val="FF2A66"/>
                </a:solidFill>
              </a:rPr>
              <a:t>unlabeled </a:t>
            </a:r>
            <a:r>
              <a:t>data into groups of similar datapoints. </a:t>
            </a: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b="1"/>
              <a:t>Question</a:t>
            </a:r>
            <a:r>
              <a:t>: When and why would we want to do this? </a:t>
            </a:r>
            <a:r>
              <a:rPr b="1"/>
              <a:t>Useful for: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• Automatically organizing data.</a:t>
            </a:r>
            <a:br/>
            <a:r>
              <a:t>• Understanding hidden structure in data.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• Preprocessing for further analysis.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L="296778" indent="-296778" algn="l" defTabSz="457200">
              <a:lnSpc>
                <a:spcPts val="6800"/>
              </a:lnSpc>
              <a:spcBef>
                <a:spcPts val="1200"/>
              </a:spcBef>
              <a:buSzPct val="125000"/>
              <a:buChar char="•"/>
              <a:defRPr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Representing high-dimensional data in a low-dimensional space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ctrTitle"/>
          </p:nvPr>
        </p:nvSpPr>
        <p:spPr>
          <a:xfrm>
            <a:off x="3644900" y="5207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438911">
              <a:lnSpc>
                <a:spcPts val="14600"/>
              </a:lnSpc>
              <a:spcBef>
                <a:spcPts val="1100"/>
              </a:spcBef>
              <a:defRPr sz="5664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Applications </a:t>
            </a:r>
            <a:endParaRPr sz="1152">
              <a:latin typeface="Times"/>
              <a:ea typeface="Times"/>
              <a:cs typeface="Times"/>
              <a:sym typeface="Times"/>
            </a:endParaRPr>
          </a:p>
          <a:p>
            <a:pPr algn="l" defTabSz="438911">
              <a:lnSpc>
                <a:spcPts val="7900"/>
              </a:lnSpc>
              <a:spcBef>
                <a:spcPts val="1100"/>
              </a:spcBef>
              <a:defRPr sz="3072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(Clustering comes up everywhere...) </a:t>
            </a:r>
            <a:endParaRPr sz="1152">
              <a:latin typeface="Times"/>
              <a:ea typeface="Times"/>
              <a:cs typeface="Times"/>
              <a:sym typeface="Times"/>
            </a:endParaRPr>
          </a:p>
          <a:p>
            <a:pPr algn="l" defTabSz="438911">
              <a:lnSpc>
                <a:spcPts val="2700"/>
              </a:lnSpc>
              <a:defRPr sz="1152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</a:t>
            </a:r>
          </a:p>
          <a:p>
            <a:pPr algn="l" defTabSz="438911">
              <a:lnSpc>
                <a:spcPts val="14600"/>
              </a:lnSpc>
              <a:spcBef>
                <a:spcPts val="1100"/>
              </a:spcBef>
              <a:defRPr sz="5664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1152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5800" y="2311399"/>
            <a:ext cx="12011094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Cluster news articles or web pages or search results by topic (topic modeling).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Cluster protein sequences by function or genes according to expression profile.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800"/>
              </a:lnSpc>
              <a:spcBef>
                <a:spcPts val="1200"/>
              </a:spcBef>
              <a:defRPr sz="2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Cluster users of social networks by interest (community detection). 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786888"/>
            <a:ext cx="9972541" cy="1462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7978" y="4700442"/>
            <a:ext cx="9549569" cy="14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8746" y="6684060"/>
            <a:ext cx="6833066" cy="1717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ctrTitle"/>
          </p:nvPr>
        </p:nvSpPr>
        <p:spPr>
          <a:xfrm>
            <a:off x="3644900" y="5207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438911">
              <a:lnSpc>
                <a:spcPts val="14600"/>
              </a:lnSpc>
              <a:spcBef>
                <a:spcPts val="1100"/>
              </a:spcBef>
              <a:defRPr sz="5664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Applications </a:t>
            </a:r>
            <a:endParaRPr sz="1152">
              <a:latin typeface="Times"/>
              <a:ea typeface="Times"/>
              <a:cs typeface="Times"/>
              <a:sym typeface="Times"/>
            </a:endParaRPr>
          </a:p>
          <a:p>
            <a:pPr algn="l" defTabSz="438911">
              <a:lnSpc>
                <a:spcPts val="7900"/>
              </a:lnSpc>
              <a:spcBef>
                <a:spcPts val="1100"/>
              </a:spcBef>
              <a:defRPr sz="3072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(Clustering comes up everywhere...) </a:t>
            </a:r>
            <a:endParaRPr sz="1152">
              <a:latin typeface="Times"/>
              <a:ea typeface="Times"/>
              <a:cs typeface="Times"/>
              <a:sym typeface="Times"/>
            </a:endParaRPr>
          </a:p>
          <a:p>
            <a:pPr algn="l" defTabSz="438911">
              <a:lnSpc>
                <a:spcPts val="2700"/>
              </a:lnSpc>
              <a:defRPr sz="1152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</a:t>
            </a:r>
          </a:p>
          <a:p>
            <a:pPr algn="l" defTabSz="438911">
              <a:lnSpc>
                <a:spcPts val="14600"/>
              </a:lnSpc>
              <a:spcBef>
                <a:spcPts val="1100"/>
              </a:spcBef>
              <a:defRPr sz="5664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1152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73100" y="2159000"/>
            <a:ext cx="12197935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Cluster customers according to purchase history(recommendation system).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Cluster galaxies or nearby stars (e.g. Sloan Digital Sky Survey)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•And many many more applications....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0858" y="2666169"/>
            <a:ext cx="5571546" cy="2092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1239" y="5245100"/>
            <a:ext cx="6382322" cy="2149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ctrTitle"/>
          </p:nvPr>
        </p:nvSpPr>
        <p:spPr>
          <a:xfrm>
            <a:off x="736600" y="-13462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246888">
              <a:lnSpc>
                <a:spcPts val="8200"/>
              </a:lnSpc>
              <a:spcBef>
                <a:spcPts val="600"/>
              </a:spcBef>
              <a:defRPr sz="3186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246888">
              <a:lnSpc>
                <a:spcPts val="8200"/>
              </a:lnSpc>
              <a:spcBef>
                <a:spcPts val="600"/>
              </a:spcBef>
              <a:defRPr sz="3186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246888">
              <a:lnSpc>
                <a:spcPts val="8200"/>
              </a:lnSpc>
              <a:spcBef>
                <a:spcPts val="600"/>
              </a:spcBef>
              <a:defRPr sz="3186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246888">
              <a:lnSpc>
                <a:spcPts val="8200"/>
              </a:lnSpc>
              <a:spcBef>
                <a:spcPts val="600"/>
              </a:spcBef>
              <a:defRPr sz="3186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Objective Based Clustering </a:t>
            </a:r>
            <a:endParaRPr sz="648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246888">
              <a:lnSpc>
                <a:spcPts val="8200"/>
              </a:lnSpc>
              <a:spcBef>
                <a:spcPts val="600"/>
              </a:spcBef>
              <a:defRPr sz="3186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648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914400" y="-1584064"/>
            <a:ext cx="10388911" cy="1213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b="1"/>
              <a:t>Input</a:t>
            </a:r>
            <a:r>
              <a:t>: A set </a:t>
            </a:r>
            <a:r>
              <a:rPr>
                <a:solidFill>
                  <a:srgbClr val="0326CC"/>
                </a:solidFill>
              </a:rPr>
              <a:t>S </a:t>
            </a:r>
            <a:r>
              <a:t>of </a:t>
            </a:r>
            <a:r>
              <a:rPr>
                <a:solidFill>
                  <a:srgbClr val="0326CC"/>
                </a:solidFill>
              </a:rPr>
              <a:t>n </a:t>
            </a:r>
            <a:r>
              <a:t>points, also a </a:t>
            </a:r>
            <a:r>
              <a:rPr>
                <a:solidFill>
                  <a:srgbClr val="FF2A66"/>
                </a:solidFill>
              </a:rPr>
              <a:t>distance/dissimilarity</a:t>
            </a:r>
            <a:endParaRPr>
              <a:solidFill>
                <a:srgbClr val="FF2A66"/>
              </a:solidFill>
            </a:endParaR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measure specifying the distance </a:t>
            </a:r>
            <a:r>
              <a:rPr>
                <a:solidFill>
                  <a:srgbClr val="0326CC"/>
                </a:solidFill>
              </a:rPr>
              <a:t>d(x,y) </a:t>
            </a:r>
            <a:r>
              <a:t>between pairs </a:t>
            </a:r>
            <a:r>
              <a:rPr>
                <a:solidFill>
                  <a:srgbClr val="0326CC"/>
                </a:solidFill>
              </a:rPr>
              <a:t>(x,y)</a:t>
            </a:r>
            <a:r>
              <a:t>.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E.g., # keywords in common, edit distance, wavelets coef., etc. </a:t>
            </a:r>
          </a:p>
          <a:p>
            <a:pPr algn="l" defTabSz="457200">
              <a:lnSpc>
                <a:spcPts val="8200"/>
              </a:lnSpc>
              <a:spcBef>
                <a:spcPts val="1200"/>
              </a:spcBef>
              <a:defRPr sz="32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8200"/>
              </a:lnSpc>
              <a:spcBef>
                <a:spcPts val="1200"/>
              </a:spcBef>
              <a:defRPr sz="32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b="1">
                <a:solidFill>
                  <a:srgbClr val="000000"/>
                </a:solidFill>
              </a:rPr>
              <a:t>Goal</a:t>
            </a:r>
            <a:r>
              <a:rPr>
                <a:solidFill>
                  <a:srgbClr val="000000"/>
                </a:solidFill>
              </a:rPr>
              <a:t>: output a </a:t>
            </a:r>
            <a:r>
              <a:t>partition of the data. 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>
                <a:solidFill>
                  <a:srgbClr val="2D2DB9"/>
                </a:solidFill>
              </a:rPr>
              <a:t>k-means</a:t>
            </a:r>
            <a:r>
              <a:rPr>
                <a:solidFill>
                  <a:srgbClr val="000000"/>
                </a:solidFill>
              </a:rPr>
              <a:t>: find center pts </a:t>
            </a:r>
            <a:r>
              <a:rPr>
                <a:latin typeface="Times"/>
                <a:ea typeface="Times"/>
                <a:cs typeface="Times"/>
                <a:sym typeface="Times"/>
              </a:rPr>
              <a:t>𝒄</a:t>
            </a:r>
            <a:r>
              <a:rPr baseline="-27500" sz="2000">
                <a:latin typeface="Times"/>
                <a:ea typeface="Times"/>
                <a:cs typeface="Times"/>
                <a:sym typeface="Times"/>
              </a:rPr>
              <a:t>𝟏</a:t>
            </a:r>
            <a:r>
              <a:rPr>
                <a:latin typeface="Times"/>
                <a:ea typeface="Times"/>
                <a:cs typeface="Times"/>
                <a:sym typeface="Times"/>
              </a:rPr>
              <a:t>, 𝒄</a:t>
            </a:r>
            <a:r>
              <a:rPr baseline="-27500" sz="2000">
                <a:latin typeface="Times"/>
                <a:ea typeface="Times"/>
                <a:cs typeface="Times"/>
                <a:sym typeface="Times"/>
              </a:rPr>
              <a:t>𝟐</a:t>
            </a:r>
            <a:r>
              <a:rPr>
                <a:latin typeface="Times"/>
                <a:ea typeface="Times"/>
                <a:cs typeface="Times"/>
                <a:sym typeface="Times"/>
              </a:rPr>
              <a:t>, ... , 𝒄</a:t>
            </a:r>
            <a:r>
              <a:rPr baseline="-27500" sz="2000">
                <a:latin typeface="Times"/>
                <a:ea typeface="Times"/>
                <a:cs typeface="Times"/>
                <a:sym typeface="Times"/>
              </a:rPr>
              <a:t>𝒌 </a:t>
            </a:r>
            <a:r>
              <a:rPr>
                <a:solidFill>
                  <a:srgbClr val="000000"/>
                </a:solidFill>
              </a:rPr>
              <a:t>to minimize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2D2DB9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k-median</a:t>
            </a:r>
            <a:r>
              <a:rPr>
                <a:solidFill>
                  <a:srgbClr val="000000"/>
                </a:solidFill>
              </a:rPr>
              <a:t>: find center pts </a:t>
            </a:r>
            <a:r>
              <a:rPr>
                <a:latin typeface="Times"/>
                <a:ea typeface="Times"/>
                <a:cs typeface="Times"/>
                <a:sym typeface="Times"/>
              </a:rPr>
              <a:t>𝒄</a:t>
            </a:r>
            <a:r>
              <a:rPr baseline="-27500" sz="2000">
                <a:latin typeface="Times"/>
                <a:ea typeface="Times"/>
                <a:cs typeface="Times"/>
                <a:sym typeface="Times"/>
              </a:rPr>
              <a:t>𝟏</a:t>
            </a:r>
            <a:r>
              <a:rPr>
                <a:latin typeface="Times"/>
                <a:ea typeface="Times"/>
                <a:cs typeface="Times"/>
                <a:sym typeface="Times"/>
              </a:rPr>
              <a:t>, 𝒄</a:t>
            </a:r>
            <a:r>
              <a:rPr baseline="-27500" sz="2000">
                <a:latin typeface="Times"/>
                <a:ea typeface="Times"/>
                <a:cs typeface="Times"/>
                <a:sym typeface="Times"/>
              </a:rPr>
              <a:t>𝟐</a:t>
            </a:r>
            <a:r>
              <a:rPr>
                <a:latin typeface="Times"/>
                <a:ea typeface="Times"/>
                <a:cs typeface="Times"/>
                <a:sym typeface="Times"/>
              </a:rPr>
              <a:t>, ... , 𝒄</a:t>
            </a:r>
            <a:r>
              <a:rPr baseline="-27500" sz="2000">
                <a:latin typeface="Times"/>
                <a:ea typeface="Times"/>
                <a:cs typeface="Times"/>
                <a:sym typeface="Times"/>
              </a:rPr>
              <a:t>𝒌 </a:t>
            </a:r>
            <a:r>
              <a:rPr>
                <a:solidFill>
                  <a:srgbClr val="000000"/>
                </a:solidFill>
              </a:rPr>
              <a:t>to minimize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2D2DB9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>
                <a:solidFill>
                  <a:srgbClr val="2D2DB9"/>
                </a:solidFill>
              </a:rPr>
              <a:t>K-center</a:t>
            </a:r>
            <a:r>
              <a:t>: find partition to minimize the maximum radius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000"/>
              </a:lnSpc>
              <a:spcBef>
                <a:spcPts val="1200"/>
              </a:spcBef>
              <a:defRPr sz="2700">
                <a:solidFill>
                  <a:srgbClr val="2D2DB9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200" y="4952701"/>
            <a:ext cx="3602508" cy="610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1900" y="6223000"/>
            <a:ext cx="3816652" cy="627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3224" y="2883587"/>
            <a:ext cx="2840127" cy="1379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6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</a:t>
            </a:r>
            <a:r>
              <a:rPr sz="2800"/>
              <a:t>Euclidean k-means Clustering </a:t>
            </a:r>
            <a:endParaRPr sz="2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1682023"/>
            <a:ext cx="10120346" cy="620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ctrTitle"/>
          </p:nvPr>
        </p:nvSpPr>
        <p:spPr>
          <a:xfrm>
            <a:off x="342900" y="-2057400"/>
            <a:ext cx="10464800" cy="3467100"/>
          </a:xfrm>
          <a:prstGeom prst="rect">
            <a:avLst/>
          </a:prstGeom>
        </p:spPr>
        <p:txBody>
          <a:bodyPr/>
          <a:lstStyle/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Ob</a:t>
            </a: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</a:t>
            </a:r>
          </a:p>
          <a:p>
            <a:pPr algn="l" defTabSz="182880">
              <a:lnSpc>
                <a:spcPts val="66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                            </a:t>
            </a:r>
            <a:r>
              <a:rPr sz="2800"/>
              <a:t>The Lloyd’s method</a:t>
            </a:r>
            <a:endParaRPr sz="2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182880">
              <a:lnSpc>
                <a:spcPts val="6100"/>
              </a:lnSpc>
              <a:spcBef>
                <a:spcPts val="400"/>
              </a:spcBef>
              <a:defRPr sz="2360">
                <a:solidFill>
                  <a:srgbClr val="003366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endParaRPr sz="48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914400" y="2381250"/>
            <a:ext cx="127000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7400"/>
              </a:lnSpc>
              <a:spcBef>
                <a:spcPts val="1200"/>
              </a:spcBef>
              <a:defRPr sz="2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 defTabSz="457200">
              <a:lnSpc>
                <a:spcPts val="6100"/>
              </a:lnSpc>
              <a:spcBef>
                <a:spcPts val="1200"/>
              </a:spcBef>
              <a:defRPr sz="2400">
                <a:solidFill>
                  <a:srgbClr val="808080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7800"/>
              </a:lnSpc>
              <a:spcBef>
                <a:spcPts val="1200"/>
              </a:spcBef>
              <a:defRPr sz="2900">
                <a:solidFill>
                  <a:srgbClr val="0326C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706892"/>
            <a:ext cx="10288978" cy="5869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